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Public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HzFGfj9kI2kg+PcOfDF1kc2zM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PublicSans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PublicSans-italic.fntdata"/><Relationship Id="rId23" Type="http://schemas.openxmlformats.org/officeDocument/2006/relationships/font" Target="fonts/Public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Public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/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" type="subTitle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9pPr>
          </a:lstStyle>
          <a:p/>
        </p:txBody>
      </p:sp>
      <p:sp>
        <p:nvSpPr>
          <p:cNvPr id="31" name="Google Shape;31;p28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80"/>
              <a:buNone/>
              <a:defRPr sz="288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30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" type="body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2" type="body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" type="body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56" name="Google Shape;56;p32"/>
          <p:cNvSpPr txBox="1"/>
          <p:nvPr>
            <p:ph idx="2" type="body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3" type="body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58" name="Google Shape;58;p32"/>
          <p:cNvSpPr txBox="1"/>
          <p:nvPr>
            <p:ph idx="4" type="body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2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2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3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5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" type="body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7244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3840"/>
            </a:lvl1pPr>
            <a:lvl2pPr indent="-4419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2pPr>
            <a:lvl3pPr indent="-41148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3pPr>
            <a:lvl4pPr indent="-3810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810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74" name="Google Shape;74;p35"/>
          <p:cNvSpPr txBox="1"/>
          <p:nvPr>
            <p:ph idx="2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/>
          <p:nvPr>
            <p:ph idx="2" type="pic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36"/>
          <p:cNvSpPr txBox="1"/>
          <p:nvPr>
            <p:ph idx="1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36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" type="body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8"/>
          <p:cNvSpPr txBox="1"/>
          <p:nvPr>
            <p:ph type="title"/>
          </p:nvPr>
        </p:nvSpPr>
        <p:spPr>
          <a:xfrm rot="5400000">
            <a:off x="8560117" y="2347913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8"/>
          <p:cNvSpPr txBox="1"/>
          <p:nvPr>
            <p:ph idx="1" type="body"/>
          </p:nvPr>
        </p:nvSpPr>
        <p:spPr>
          <a:xfrm rot="5400000">
            <a:off x="2159317" y="-715327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38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8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8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Calibri"/>
              <a:buNone/>
              <a:defRPr b="0" i="0" sz="52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4196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b="0" i="0" sz="33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148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576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576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" title="young-business-man-standing-front-stickers-glass-wall-looking-futures-plans-his-office-place.jpg"/>
          <p:cNvPicPr preferRelativeResize="0"/>
          <p:nvPr/>
        </p:nvPicPr>
        <p:blipFill rotWithShape="1">
          <a:blip r:embed="rId3">
            <a:alphaModFix/>
          </a:blip>
          <a:srcRect b="0" l="25562" r="25562" t="0"/>
          <a:stretch/>
        </p:blipFill>
        <p:spPr>
          <a:xfrm>
            <a:off x="0" y="0"/>
            <a:ext cx="6035041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/>
          <p:nvPr/>
        </p:nvSpPr>
        <p:spPr>
          <a:xfrm>
            <a:off x="6430225" y="1779973"/>
            <a:ext cx="7556400" cy="25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5050" u="none" cap="none" strike="noStrike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SQL Task Week II: Student Management System</a:t>
            </a:r>
            <a:endParaRPr b="0" i="0" sz="505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6280200" y="4630702"/>
            <a:ext cx="75564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Designing and implementing a relational database for efficient student data management.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470535" y="369689"/>
            <a:ext cx="6587252" cy="420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2600"/>
              <a:buFont typeface="Playfair Display"/>
              <a:buNone/>
            </a:pPr>
            <a:r>
              <a:rPr b="0" i="0" lang="en-US" sz="26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SQL Queries: Course &amp; Instructor Analysis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470535" y="843439"/>
            <a:ext cx="1680567" cy="210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300"/>
              <a:buFont typeface="Playfair Display"/>
              <a:buNone/>
            </a:pPr>
            <a:r>
              <a:rPr b="0" i="0" lang="en-US" sz="13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Top Enrollments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470535" y="1255157"/>
            <a:ext cx="13689330" cy="2781776"/>
          </a:xfrm>
          <a:prstGeom prst="roundRect">
            <a:avLst>
              <a:gd fmla="val 2030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463868" y="1255157"/>
            <a:ext cx="13702665" cy="2781776"/>
          </a:xfrm>
          <a:prstGeom prst="roundRect">
            <a:avLst>
              <a:gd fmla="val 725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598289" y="1355884"/>
            <a:ext cx="13433822" cy="2580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C.CourseName,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COUNT(E.StudentID) AS NumberOfEnrollments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Courses C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Enrollments E ON C.CourseID = E.CourseID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C.CourseName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NumberOfEnrollments DESC;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470535" y="4238506"/>
            <a:ext cx="1680567" cy="210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300"/>
              <a:buFont typeface="Playfair Display"/>
              <a:buNone/>
            </a:pPr>
            <a:r>
              <a:rPr b="0" i="0" lang="en-US" sz="13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Least Students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470535" y="4650224"/>
            <a:ext cx="13689330" cy="3211830"/>
          </a:xfrm>
          <a:prstGeom prst="roundRect">
            <a:avLst>
              <a:gd fmla="val 1758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463868" y="4650224"/>
            <a:ext cx="13702665" cy="3211830"/>
          </a:xfrm>
          <a:prstGeom prst="roundRect">
            <a:avLst>
              <a:gd fmla="val 628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598289" y="4750951"/>
            <a:ext cx="13433822" cy="3010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D.DepartmentName,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COUNT(DISTINCT E.StudentID) AS TotalStudents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Departments 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Courses C ON D.DepartmentID = C.DepartmentID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Enrollments E ON C.CourseID = E.CourseID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D.DepartmentName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TotalStudents ASC;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050"/>
              <a:buFont typeface="Consolas"/>
              <a:buNone/>
            </a:pPr>
            <a:r>
              <a:rPr b="0" i="0" lang="en-US" sz="10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6" name="Google Shape;2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2"/>
          <p:cNvSpPr/>
          <p:nvPr/>
        </p:nvSpPr>
        <p:spPr>
          <a:xfrm>
            <a:off x="716875" y="563285"/>
            <a:ext cx="7710249" cy="12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000"/>
              <a:buFont typeface="Playfair Display"/>
              <a:buNone/>
            </a:pPr>
            <a:r>
              <a:rPr b="0" i="0" lang="en-US" sz="40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Integrity &amp; Operational Insights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716875" y="2150626"/>
            <a:ext cx="7710249" cy="1225868"/>
          </a:xfrm>
          <a:prstGeom prst="roundRect">
            <a:avLst>
              <a:gd fmla="val 8951" name="adj"/>
            </a:avLst>
          </a:prstGeom>
          <a:solidFill>
            <a:srgbClr val="FFFAF6"/>
          </a:solidFill>
          <a:ln cap="flat" cmpd="sng" w="22850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2"/>
          <p:cNvSpPr/>
          <p:nvPr/>
        </p:nvSpPr>
        <p:spPr>
          <a:xfrm>
            <a:off x="694015" y="2150626"/>
            <a:ext cx="91440" cy="1225868"/>
          </a:xfrm>
          <a:prstGeom prst="roundRect">
            <a:avLst>
              <a:gd fmla="val 94087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2"/>
          <p:cNvSpPr/>
          <p:nvPr/>
        </p:nvSpPr>
        <p:spPr>
          <a:xfrm>
            <a:off x="1013103" y="2378273"/>
            <a:ext cx="2560439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000"/>
              <a:buFont typeface="Playfair Display"/>
              <a:buNone/>
            </a:pPr>
            <a:r>
              <a:rPr b="0" i="0" lang="en-US" sz="20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Unenrolled Students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2"/>
          <p:cNvSpPr/>
          <p:nvPr/>
        </p:nvSpPr>
        <p:spPr>
          <a:xfrm>
            <a:off x="1013103" y="2821186"/>
            <a:ext cx="7186374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b="0" i="0" lang="en-US" sz="16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Are there any students not enrolled in any course?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2"/>
          <p:cNvSpPr/>
          <p:nvPr/>
        </p:nvSpPr>
        <p:spPr>
          <a:xfrm>
            <a:off x="716875" y="3581281"/>
            <a:ext cx="7710249" cy="1225868"/>
          </a:xfrm>
          <a:prstGeom prst="roundRect">
            <a:avLst>
              <a:gd fmla="val 8951" name="adj"/>
            </a:avLst>
          </a:prstGeom>
          <a:solidFill>
            <a:srgbClr val="FFFAF6"/>
          </a:solidFill>
          <a:ln cap="flat" cmpd="sng" w="22850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2"/>
          <p:cNvSpPr/>
          <p:nvPr/>
        </p:nvSpPr>
        <p:spPr>
          <a:xfrm>
            <a:off x="694015" y="3581281"/>
            <a:ext cx="91440" cy="1225868"/>
          </a:xfrm>
          <a:prstGeom prst="roundRect">
            <a:avLst>
              <a:gd fmla="val 94087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1013103" y="3808928"/>
            <a:ext cx="2560439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000"/>
              <a:buFont typeface="Playfair Display"/>
              <a:buNone/>
            </a:pPr>
            <a:r>
              <a:rPr b="0" i="0" lang="en-US" sz="20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Average Courses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"/>
          <p:cNvSpPr/>
          <p:nvPr/>
        </p:nvSpPr>
        <p:spPr>
          <a:xfrm>
            <a:off x="1013103" y="4251841"/>
            <a:ext cx="7186374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b="0" i="0" lang="en-US" sz="16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How many courses does each student take on average?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2"/>
          <p:cNvSpPr/>
          <p:nvPr/>
        </p:nvSpPr>
        <p:spPr>
          <a:xfrm>
            <a:off x="716875" y="5011936"/>
            <a:ext cx="7710249" cy="1225868"/>
          </a:xfrm>
          <a:prstGeom prst="roundRect">
            <a:avLst>
              <a:gd fmla="val 8951" name="adj"/>
            </a:avLst>
          </a:prstGeom>
          <a:solidFill>
            <a:srgbClr val="FFFAF6"/>
          </a:solidFill>
          <a:ln cap="flat" cmpd="sng" w="22850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694015" y="5011936"/>
            <a:ext cx="91440" cy="1225868"/>
          </a:xfrm>
          <a:prstGeom prst="roundRect">
            <a:avLst>
              <a:gd fmla="val 94087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1013103" y="5239583"/>
            <a:ext cx="2560439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000"/>
              <a:buFont typeface="Playfair Display"/>
              <a:buNone/>
            </a:pPr>
            <a:r>
              <a:rPr b="0" i="0" lang="en-US" sz="20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Gender Distribution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1013103" y="5682496"/>
            <a:ext cx="7186374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b="0" i="0" lang="en-US" sz="16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What is the gender distribution of students and instructors?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2"/>
          <p:cNvSpPr/>
          <p:nvPr/>
        </p:nvSpPr>
        <p:spPr>
          <a:xfrm>
            <a:off x="716875" y="6442591"/>
            <a:ext cx="7710249" cy="1225868"/>
          </a:xfrm>
          <a:prstGeom prst="roundRect">
            <a:avLst>
              <a:gd fmla="val 8951" name="adj"/>
            </a:avLst>
          </a:prstGeom>
          <a:solidFill>
            <a:srgbClr val="FFFAF6"/>
          </a:solidFill>
          <a:ln cap="flat" cmpd="sng" w="22850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905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694015" y="6442591"/>
            <a:ext cx="91440" cy="1225868"/>
          </a:xfrm>
          <a:prstGeom prst="roundRect">
            <a:avLst>
              <a:gd fmla="val 94087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2"/>
          <p:cNvSpPr/>
          <p:nvPr/>
        </p:nvSpPr>
        <p:spPr>
          <a:xfrm>
            <a:off x="1013103" y="6670238"/>
            <a:ext cx="2929295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000"/>
              <a:buFont typeface="Playfair Display"/>
              <a:buNone/>
            </a:pPr>
            <a:r>
              <a:rPr b="0" i="0" lang="en-US" sz="20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Gender-Specific Courses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"/>
          <p:cNvSpPr/>
          <p:nvPr/>
        </p:nvSpPr>
        <p:spPr>
          <a:xfrm>
            <a:off x="1013103" y="7113151"/>
            <a:ext cx="7186374" cy="327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600"/>
              <a:buFont typeface="Public Sans"/>
              <a:buNone/>
            </a:pPr>
            <a:r>
              <a:rPr b="0" i="0" lang="en-US" sz="160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Which course has the highest number of male or female students?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"/>
          <p:cNvSpPr/>
          <p:nvPr/>
        </p:nvSpPr>
        <p:spPr>
          <a:xfrm>
            <a:off x="396835" y="311825"/>
            <a:ext cx="662892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2200"/>
              <a:buFont typeface="Playfair Display"/>
              <a:buNone/>
            </a:pPr>
            <a:r>
              <a:rPr b="0" i="0" lang="en-US" sz="19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SQL Queries: Data Integrity &amp; Operational Insights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792485" y="1534531"/>
            <a:ext cx="1417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100"/>
              <a:buFont typeface="Playfair Display"/>
              <a:buNone/>
            </a:pPr>
            <a:r>
              <a:rPr b="0" i="0" lang="en-US" sz="8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Unenrolled Students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792476" y="1881713"/>
            <a:ext cx="4799400" cy="1984500"/>
          </a:xfrm>
          <a:prstGeom prst="roundRect">
            <a:avLst>
              <a:gd fmla="val 2400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786898" y="1881713"/>
            <a:ext cx="4673100" cy="1984500"/>
          </a:xfrm>
          <a:prstGeom prst="roundRect">
            <a:avLst>
              <a:gd fmla="val 857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900233" y="1966738"/>
            <a:ext cx="44280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S.StudentID,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S.Name AS StudentName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Students S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LEFT JOIN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Enrollments E ON S.StudentID = E.StudentID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E.EnrollmentID IS NULL;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7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792485" y="4036272"/>
            <a:ext cx="1417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100"/>
              <a:buFont typeface="Playfair Display"/>
              <a:buNone/>
            </a:pPr>
            <a:r>
              <a:rPr b="0" i="0" lang="en-US" sz="8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Average Courses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792482" y="4383463"/>
            <a:ext cx="4799400" cy="2166000"/>
          </a:xfrm>
          <a:prstGeom prst="roundRect">
            <a:avLst>
              <a:gd fmla="val 2199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786893" y="4383463"/>
            <a:ext cx="4799400" cy="2166000"/>
          </a:xfrm>
          <a:prstGeom prst="roundRect">
            <a:avLst>
              <a:gd fmla="val 785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900233" y="4468463"/>
            <a:ext cx="46731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AVG(CoursesPerStudent.NumberOfCourses) AS AverageCoursesPerStudent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 (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SELECT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COUNT(DISTINCT E.CourseID) AS NumberOfCourses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FROM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Enrollments E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GROUP BY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E.StudentID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) AS CoursesPerStudent;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8415410" y="105509"/>
            <a:ext cx="1417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100"/>
              <a:buFont typeface="Playfair Display"/>
              <a:buNone/>
            </a:pPr>
            <a:r>
              <a:rPr b="0" i="0" lang="en-US" sz="8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Gender Distribution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8415407" y="347200"/>
            <a:ext cx="4799400" cy="3436200"/>
          </a:xfrm>
          <a:prstGeom prst="roundRect">
            <a:avLst>
              <a:gd fmla="val 1386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8409818" y="347200"/>
            <a:ext cx="4799400" cy="3436200"/>
          </a:xfrm>
          <a:prstGeom prst="roundRect">
            <a:avLst>
              <a:gd fmla="val 495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8523158" y="432200"/>
            <a:ext cx="46731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-- Student Gender Distribution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Gender,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COUNT(StudentID) AS NumberOfStudents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Students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Gender;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Font typeface="Arial"/>
              <a:buNone/>
            </a:pPr>
            <a:r>
              <a:t/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-- Instructor Gender Distribution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Gender,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COUNT(InstructorID) AS NumberOfInstructors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Instructors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Gender;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8415410" y="3953353"/>
            <a:ext cx="1621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100"/>
              <a:buFont typeface="Playfair Display"/>
              <a:buNone/>
            </a:pPr>
            <a:r>
              <a:rPr b="0" i="0" lang="en-US" sz="8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Gender-Specific Courses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8415400" y="4300550"/>
            <a:ext cx="4799400" cy="3521100"/>
          </a:xfrm>
          <a:prstGeom prst="roundRect">
            <a:avLst>
              <a:gd fmla="val 1145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8409825" y="4300550"/>
            <a:ext cx="4799400" cy="3436200"/>
          </a:xfrm>
          <a:prstGeom prst="roundRect">
            <a:avLst>
              <a:gd fmla="val 409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8523150" y="4385550"/>
            <a:ext cx="46731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WITH CourseGenderCounts AS (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SELECT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C.CourseName,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S.Gender,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COUNT(S.StudentID) AS StudentCount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FROM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Courses C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JOIN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Enrollments E ON C.CourseID = E.CourseID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JOIN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Students S ON E.StudentID = S.StudentID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GROUP BY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    C.CourseName, S.Gender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CourseName,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Gender,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StudentCount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 CourseGenderCounts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WHERE (Gender = 'Male' AND StudentCount = (SELECT MAX(StudentCount) FROM CourseGenderCounts WHERE Gender = 'Male'))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OR (Gender = 'Female' AND StudentCount = (SELECT MAX(StudentCount) FROM CourseGenderCounts WHERE Gender = 'Female'));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1" name="Google Shape;3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3"/>
          <p:cNvSpPr/>
          <p:nvPr/>
        </p:nvSpPr>
        <p:spPr>
          <a:xfrm>
            <a:off x="793800" y="1694275"/>
            <a:ext cx="7556400" cy="16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5050" u="none" cap="none" strike="noStrike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Empowering Education Through Data</a:t>
            </a:r>
            <a:endParaRPr b="0" i="0" sz="505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3"/>
          <p:cNvSpPr/>
          <p:nvPr/>
        </p:nvSpPr>
        <p:spPr>
          <a:xfrm>
            <a:off x="793800" y="4202075"/>
            <a:ext cx="80787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Our Student Management System provides a robust foundation for informed decision-making and streamlined academic operations.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793790" y="71104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5050" u="none" cap="none" strike="noStrike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Our Team</a:t>
            </a:r>
            <a:endParaRPr b="0" i="0" sz="505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793790" y="1873448"/>
            <a:ext cx="4196358" cy="1730454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028224" y="210788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/>
          <p:nvPr/>
        </p:nvSpPr>
        <p:spPr>
          <a:xfrm>
            <a:off x="1028224" y="30151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Bashir Aminat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5216962" y="1873448"/>
            <a:ext cx="4196358" cy="1730454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5451396" y="210788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7" name="Google Shape;1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562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5451401" y="3015152"/>
            <a:ext cx="3672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Lateefah Abdul</a:t>
            </a:r>
            <a:r>
              <a:rPr lang="en-US" sz="2200">
                <a:latin typeface="Playfair Display"/>
                <a:ea typeface="Playfair Display"/>
                <a:cs typeface="Playfair Display"/>
                <a:sym typeface="Playfair Display"/>
              </a:rPr>
              <a:t>-Rahman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9640133" y="1873448"/>
            <a:ext cx="4196358" cy="1730454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9874568" y="2107883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1" name="Google Shape;12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1734" y="2294930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/>
          <p:nvPr/>
        </p:nvSpPr>
        <p:spPr>
          <a:xfrm>
            <a:off x="9874568" y="30151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Hauwa </a:t>
            </a:r>
            <a:r>
              <a:rPr lang="en-US" sz="2200">
                <a:latin typeface="Playfair Display"/>
                <a:ea typeface="Playfair Display"/>
                <a:cs typeface="Playfair Display"/>
                <a:sym typeface="Playfair Display"/>
              </a:rPr>
              <a:t>Dauda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Atta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793790" y="3830717"/>
            <a:ext cx="4196358" cy="1730454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1028224" y="406515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5" name="Google Shape;12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5390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1028224" y="49724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Jimoh AbdulRahman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5216962" y="3830717"/>
            <a:ext cx="4196358" cy="1730454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CCC4E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5451396" y="406515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9" name="Google Shape;12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8562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"/>
          <p:cNvSpPr/>
          <p:nvPr/>
        </p:nvSpPr>
        <p:spPr>
          <a:xfrm>
            <a:off x="5451396" y="49724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Damilare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9640133" y="3830717"/>
            <a:ext cx="4196358" cy="1730454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B4DAE4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9874568" y="406515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61734" y="4252198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/>
          <p:nvPr/>
        </p:nvSpPr>
        <p:spPr>
          <a:xfrm>
            <a:off x="9874568" y="49724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Oluwajuwonlo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793790" y="5787985"/>
            <a:ext cx="13042702" cy="1730454"/>
          </a:xfrm>
          <a:prstGeom prst="roundRect">
            <a:avLst>
              <a:gd fmla="val 5505" name="adj"/>
            </a:avLst>
          </a:prstGeom>
          <a:solidFill>
            <a:srgbClr val="EAD1DC"/>
          </a:solidFill>
          <a:ln cap="flat" cmpd="sng" w="9525">
            <a:solidFill>
              <a:srgbClr val="E1C2C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1028224" y="602241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7" name="Google Shape;13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5390" y="620946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"/>
          <p:cNvSpPr/>
          <p:nvPr/>
        </p:nvSpPr>
        <p:spPr>
          <a:xfrm>
            <a:off x="1028224" y="69296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Toyyib Olalekan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622350" y="571149"/>
            <a:ext cx="130938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5050" u="none" cap="none" strike="noStrike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Overview: Building the SMS Database</a:t>
            </a:r>
            <a:endParaRPr b="0" i="0" sz="505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622350" y="2163763"/>
            <a:ext cx="78858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Our core objective is to design and create a robust relational database for a Student Management System (SMS) using SQL.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622350" y="3644805"/>
            <a:ext cx="76044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This system will efficiently store and manage critical data related to students, courses, instructors, and enrollments.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600900" y="5162680"/>
            <a:ext cx="7604400" cy="13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It will enable key administrative functions, from adding students and assigning courses to generating dynamic reports through SQL queries.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3" title="medium-shot-colleagues-posing-together.jpg"/>
          <p:cNvPicPr preferRelativeResize="0"/>
          <p:nvPr/>
        </p:nvPicPr>
        <p:blipFill rotWithShape="1">
          <a:blip r:embed="rId3">
            <a:alphaModFix/>
          </a:blip>
          <a:srcRect b="0" l="13241" r="13395" t="0"/>
          <a:stretch/>
        </p:blipFill>
        <p:spPr>
          <a:xfrm>
            <a:off x="8959100" y="2196700"/>
            <a:ext cx="5228401" cy="48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571750" y="449225"/>
            <a:ext cx="55791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3200"/>
              <a:buFont typeface="Playfair Display"/>
              <a:buNone/>
            </a:pPr>
            <a:r>
              <a:rPr b="0" i="0" lang="en-US" sz="5000" u="none" cap="none" strike="noStrike">
                <a:solidFill>
                  <a:srgbClr val="0000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Tools &amp; Datasets</a:t>
            </a:r>
            <a:endParaRPr b="0" i="0" sz="50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333625" y="2340369"/>
            <a:ext cx="3307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900"/>
              <a:buFont typeface="Playfair Display"/>
              <a:buNone/>
            </a:pPr>
            <a:r>
              <a:rPr b="0" i="0" lang="en-US" sz="3000" u="none" cap="none" strike="noStrike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Key Tools Utilized</a:t>
            </a:r>
            <a:endParaRPr b="0" i="0" sz="30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333631" y="2888088"/>
            <a:ext cx="6544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Public Sans"/>
              <a:buChar char="•"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Microsoft SQL Server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333625" y="3451004"/>
            <a:ext cx="6544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Public Sans"/>
              <a:buChar char="•"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SQL Server Management Studio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333625" y="4006314"/>
            <a:ext cx="6544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Public Sans"/>
              <a:buChar char="•"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333625" y="4470748"/>
            <a:ext cx="6544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Public Sans"/>
              <a:buChar char="•"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Excel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333625" y="4857500"/>
            <a:ext cx="6544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Public Sans"/>
              <a:buChar char="•"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dbdiagram.io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311056" y="5316799"/>
            <a:ext cx="6544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Public Sans"/>
              <a:buChar char="•"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MySQL Workbench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7243406" y="563774"/>
            <a:ext cx="2450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900"/>
              <a:buFont typeface="Playfair Display"/>
              <a:buNone/>
            </a:pPr>
            <a:r>
              <a:rPr b="0" i="0" lang="en-US" sz="3000" u="none" cap="none" strike="noStrike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Source</a:t>
            </a:r>
            <a:endParaRPr b="0" i="0" sz="30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7254300" y="1106770"/>
            <a:ext cx="6544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250"/>
              <a:buFont typeface="Public Sans"/>
              <a:buNone/>
            </a:pPr>
            <a:r>
              <a:rPr b="0" i="0" lang="en-US" sz="25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Student Management System Dataset.xlsx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4" title="software-557616_1280.jpg"/>
          <p:cNvPicPr preferRelativeResize="0"/>
          <p:nvPr/>
        </p:nvPicPr>
        <p:blipFill rotWithShape="1">
          <a:blip r:embed="rId3">
            <a:alphaModFix/>
          </a:blip>
          <a:srcRect b="0" l="14649" r="14649" t="0"/>
          <a:stretch/>
        </p:blipFill>
        <p:spPr>
          <a:xfrm>
            <a:off x="6986600" y="1671650"/>
            <a:ext cx="7079674" cy="60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/>
          <p:nvPr/>
        </p:nvSpPr>
        <p:spPr>
          <a:xfrm>
            <a:off x="334869" y="5769236"/>
            <a:ext cx="6544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545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Public Sans"/>
              <a:buChar char="•"/>
            </a:pPr>
            <a:r>
              <a:rPr lang="en-US" sz="255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Chat GPT</a:t>
            </a:r>
            <a:endParaRPr b="0" i="0" sz="2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/>
          <p:nvPr/>
        </p:nvSpPr>
        <p:spPr>
          <a:xfrm>
            <a:off x="793790" y="1039535"/>
            <a:ext cx="787991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Database Schema: Core Tables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793790" y="2542103"/>
            <a:ext cx="4196400" cy="2040600"/>
          </a:xfrm>
          <a:prstGeom prst="roundRect">
            <a:avLst>
              <a:gd fmla="val 7170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1C2C2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2755761" y="2372082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1051084" y="298049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Students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1051084" y="3599497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0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(StudentID, Name, Gender, DOB, DepartmentID)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5216962" y="2542103"/>
            <a:ext cx="4196358" cy="2040493"/>
          </a:xfrm>
          <a:prstGeom prst="roundRect">
            <a:avLst>
              <a:gd fmla="val 7170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CCC4EC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7178933" y="2372082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5474256" y="300192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Departments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5474256" y="3599497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0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(DepartmentID, DepartmentName)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9640133" y="2542103"/>
            <a:ext cx="4196358" cy="2040493"/>
          </a:xfrm>
          <a:prstGeom prst="roundRect">
            <a:avLst>
              <a:gd fmla="val 7170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20320">
              <a:srgbClr val="B4DAE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fmla="val 78139" name="adj"/>
            </a:avLst>
          </a:prstGeom>
          <a:solidFill>
            <a:srgbClr val="B4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B4DAE4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11602105" y="2372082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9897427" y="300192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Courses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9897427" y="3599497"/>
            <a:ext cx="36817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0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(CourseID, CourseName, DepartmentID)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fmla="val 7170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20320">
              <a:srgbClr val="E1C2C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fmla="val 78139" name="adj"/>
            </a:avLst>
          </a:prstGeom>
          <a:solidFill>
            <a:srgbClr val="E1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E1C2C2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1051084" y="565225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Enrollments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1051075" y="6206987"/>
            <a:ext cx="5893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0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(EnrollmentID, StudentID, CourseID, EnrollmentDate)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7428548" y="5149572"/>
            <a:ext cx="6407944" cy="2040493"/>
          </a:xfrm>
          <a:prstGeom prst="roundRect">
            <a:avLst>
              <a:gd fmla="val 7170" name="adj"/>
            </a:avLst>
          </a:prstGeom>
          <a:solidFill>
            <a:srgbClr val="FFFAF6"/>
          </a:solidFill>
          <a:ln>
            <a:noFill/>
          </a:ln>
          <a:effectLst>
            <a:outerShdw rotWithShape="0" algn="bl" dir="2700000" dist="20320">
              <a:srgbClr val="CCC4E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fmla="val 78139" name="adj"/>
            </a:avLst>
          </a:prstGeom>
          <a:solidFill>
            <a:srgbClr val="CCC4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CCC4EC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7685842" y="560939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Instructors</a:t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7685850" y="6185546"/>
            <a:ext cx="5893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2050" u="none" cap="none" strike="noStrik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(InstructorID, InstructorName, Gender, DepartmentID, CourseID, HireDate, Email)</a:t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6" title="3_ER_Diagram.png"/>
          <p:cNvPicPr preferRelativeResize="0"/>
          <p:nvPr/>
        </p:nvPicPr>
        <p:blipFill rotWithShape="1">
          <a:blip r:embed="rId3">
            <a:alphaModFix/>
          </a:blip>
          <a:srcRect b="-3945" l="-1636" r="0" t="-2972"/>
          <a:stretch/>
        </p:blipFill>
        <p:spPr>
          <a:xfrm>
            <a:off x="0" y="0"/>
            <a:ext cx="14630400" cy="648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/>
          <p:nvPr/>
        </p:nvSpPr>
        <p:spPr>
          <a:xfrm>
            <a:off x="558040" y="6609987"/>
            <a:ext cx="9012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Entity Relationship Diagram (ERD)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536609" y="743985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Visualizing the interconnectedness of our database tables.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5" name="Google Shape;2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/>
          <p:nvPr/>
        </p:nvSpPr>
        <p:spPr>
          <a:xfrm>
            <a:off x="793800" y="889849"/>
            <a:ext cx="75564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5050" u="none" cap="none" strike="noStrike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Student &amp; Enrollment Insights</a:t>
            </a:r>
            <a:endParaRPr b="0" i="0" sz="505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7" name="Google Shape;21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00" y="3267075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7"/>
          <p:cNvSpPr/>
          <p:nvPr/>
        </p:nvSpPr>
        <p:spPr>
          <a:xfrm>
            <a:off x="1530906" y="3260050"/>
            <a:ext cx="346079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Course Enrollment Counts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1530906" y="3750469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How many students are currently enrolled in each course?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0" name="Google Shape;22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800" y="4574024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/>
          <p:nvPr/>
        </p:nvSpPr>
        <p:spPr>
          <a:xfrm>
            <a:off x="1530906" y="4566999"/>
            <a:ext cx="296977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Multi-Course Students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1530906" y="505741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Identify students taking multiple courses and list those courses.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3" name="Google Shape;22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800" y="5880973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/>
          <p:nvPr/>
        </p:nvSpPr>
        <p:spPr>
          <a:xfrm>
            <a:off x="1530906" y="5873948"/>
            <a:ext cx="374249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6F655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Departmental Student Count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1530906" y="6364367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6F655D"/>
                </a:solidFill>
                <a:latin typeface="Public Sans"/>
                <a:ea typeface="Public Sans"/>
                <a:cs typeface="Public Sans"/>
                <a:sym typeface="Public Sans"/>
              </a:rPr>
              <a:t>Total number of students per department across all courses.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/>
          <p:nvPr/>
        </p:nvSpPr>
        <p:spPr>
          <a:xfrm>
            <a:off x="396835" y="21679"/>
            <a:ext cx="5779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SQL Queries: Student &amp; Enrollment Analysis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396835" y="421372"/>
            <a:ext cx="17304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100"/>
              <a:buFont typeface="Playfair Display"/>
              <a:buNone/>
            </a:pPr>
            <a:r>
              <a:rPr b="0" i="0" lang="en-US" sz="11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Course Enrollment Counts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8"/>
          <p:cNvSpPr/>
          <p:nvPr/>
        </p:nvSpPr>
        <p:spPr>
          <a:xfrm>
            <a:off x="396825" y="768551"/>
            <a:ext cx="13836600" cy="1967700"/>
          </a:xfrm>
          <a:prstGeom prst="roundRect">
            <a:avLst>
              <a:gd fmla="val 2029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391250" y="768551"/>
            <a:ext cx="13848000" cy="1967700"/>
          </a:xfrm>
          <a:prstGeom prst="roundRect">
            <a:avLst>
              <a:gd fmla="val 725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504575" y="853574"/>
            <a:ext cx="13621200" cy="1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C.CourseName,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COUNT(E.StudentID) AS NumberOfStudents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Courses C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Enrollments E ON C.CourseID = E.CourseID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C.CourseName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NumberOfStudents DESC;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396835" y="2906115"/>
            <a:ext cx="14850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100"/>
              <a:buFont typeface="Playfair Display"/>
              <a:buNone/>
            </a:pPr>
            <a:r>
              <a:rPr b="0" i="0" lang="en-US" sz="9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Multi-Course Students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396835" y="3253302"/>
            <a:ext cx="13836600" cy="2891700"/>
          </a:xfrm>
          <a:prstGeom prst="roundRect">
            <a:avLst>
              <a:gd fmla="val 1647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8"/>
          <p:cNvSpPr/>
          <p:nvPr/>
        </p:nvSpPr>
        <p:spPr>
          <a:xfrm>
            <a:off x="391239" y="3253302"/>
            <a:ext cx="13848000" cy="2891700"/>
          </a:xfrm>
          <a:prstGeom prst="roundRect">
            <a:avLst>
              <a:gd fmla="val 588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504587" y="3338312"/>
            <a:ext cx="136212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S.StudentID,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S.Name AS StudentName,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COUNT(DISTINCT E.CourseID) AS NumberOfCourses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Students S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Enrollments E ON S.StudentID = E.StudentID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S.StudentID, S.Name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HAVING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COUNT(DISTINCT E.CourseID) &gt; 1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NumberOfCourses DESC, StudentName;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6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396835" y="6156851"/>
            <a:ext cx="18714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1100"/>
              <a:buFont typeface="Playfair Display"/>
              <a:buNone/>
            </a:pPr>
            <a:r>
              <a:rPr b="0" i="0" lang="en-US" sz="90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Departmental Student Count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396835" y="6778430"/>
            <a:ext cx="13836600" cy="2710200"/>
          </a:xfrm>
          <a:prstGeom prst="roundRect">
            <a:avLst>
              <a:gd fmla="val 1757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391239" y="6341867"/>
            <a:ext cx="13848000" cy="2710200"/>
          </a:xfrm>
          <a:prstGeom prst="roundRect">
            <a:avLst>
              <a:gd fmla="val 628" name="adj"/>
            </a:avLst>
          </a:prstGeom>
          <a:solidFill>
            <a:srgbClr val="F2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504587" y="6353304"/>
            <a:ext cx="13621200" cy="2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D.DepartmentName,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COUNT(DISTINCT E.StudentID) AS TotalStudents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Departments D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Courses C ON D.DepartmentID = C.DepartmentID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Enrollments E ON C.CourseID = E.CourseID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D.DepartmentName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TotalStudents DESC;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4705"/>
              </a:lnSpc>
              <a:spcBef>
                <a:spcPts val="0"/>
              </a:spcBef>
              <a:spcAft>
                <a:spcPts val="0"/>
              </a:spcAft>
              <a:buClr>
                <a:srgbClr val="6F655D"/>
              </a:buClr>
              <a:buSzPts val="850"/>
              <a:buFont typeface="Consolas"/>
              <a:buNone/>
            </a:pPr>
            <a:r>
              <a:rPr b="0" i="0" lang="en-US" sz="550" u="none" cap="none" strike="noStrike">
                <a:solidFill>
                  <a:srgbClr val="6F655D"/>
                </a:solidFill>
                <a:highlight>
                  <a:srgbClr val="F2EDE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9" name="Google Shape;2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3504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/>
          <p:nvPr/>
        </p:nvSpPr>
        <p:spPr>
          <a:xfrm>
            <a:off x="6280190" y="2154674"/>
            <a:ext cx="754880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B6981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4B698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Course &amp; Instructor Analysis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6280190" y="3203615"/>
            <a:ext cx="7556421" cy="1322189"/>
          </a:xfrm>
          <a:prstGeom prst="roundRect">
            <a:avLst>
              <a:gd fmla="val 41173" name="adj"/>
            </a:avLst>
          </a:prstGeom>
          <a:solidFill>
            <a:srgbClr val="E1C2C2">
              <a:alpha val="49411"/>
            </a:srgbClr>
          </a:solidFill>
          <a:ln cap="flat" cmpd="sng" w="9525">
            <a:solidFill>
              <a:srgbClr val="C7A8A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C7A8A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6514624" y="34380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Top Enrollments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6514624" y="3928467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Which courses have the highest number of enrollments?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6280190" y="4752618"/>
            <a:ext cx="7556421" cy="1322189"/>
          </a:xfrm>
          <a:prstGeom prst="roundRect">
            <a:avLst>
              <a:gd fmla="val 41173" name="adj"/>
            </a:avLst>
          </a:prstGeom>
          <a:solidFill>
            <a:srgbClr val="CCC4EC">
              <a:alpha val="49411"/>
            </a:srgbClr>
          </a:solidFill>
          <a:ln cap="flat" cmpd="sng" w="9525">
            <a:solidFill>
              <a:srgbClr val="B2AA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20320">
              <a:srgbClr val="B2AA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6514624" y="49870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Least Students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6514624" y="5477470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ublic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Which department has the least number of students?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